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56" r:id="rId3"/>
    <p:sldId id="259" r:id="rId4"/>
    <p:sldId id="292" r:id="rId5"/>
    <p:sldId id="293" r:id="rId6"/>
    <p:sldId id="257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97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94" r:id="rId34"/>
    <p:sldId id="284" r:id="rId35"/>
    <p:sldId id="285" r:id="rId36"/>
    <p:sldId id="286" r:id="rId37"/>
    <p:sldId id="287" r:id="rId38"/>
    <p:sldId id="288" r:id="rId39"/>
    <p:sldId id="290" r:id="rId40"/>
    <p:sldId id="289" r:id="rId41"/>
    <p:sldId id="295" r:id="rId42"/>
    <p:sldId id="29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8552-4044-4D56-8151-144241A18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A4B9D-047A-400B-A897-2985512AF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B0A20-CDDF-4409-9FF7-F07826802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A903-A266-4388-9451-D2E18E1ED3F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AADB1-0010-4646-9117-97F3DA8E4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DDE26-BBD4-436D-A582-321E4AE52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5AAF-0B4F-471B-BB9C-6EF41550A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78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2E240-83FF-442E-B3AF-ED6ABAC55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6C5F57-E780-4372-B0C1-D5C20EE6F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6D980-AE56-484B-A94B-5627C685B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A903-A266-4388-9451-D2E18E1ED3F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51378-37BD-499A-B3EB-940B66235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C6E7-1D93-47E3-B390-6915E983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5AAF-0B4F-471B-BB9C-6EF41550A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6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36CF68-B46E-48CE-83E0-43BCC0BE3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46075-57A9-434C-A40F-06862D041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70712-BADE-4623-9553-CF0828562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A903-A266-4388-9451-D2E18E1ED3F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EAAD1-913F-481D-BE8B-B7AC49B59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2EF2F-EB07-4A45-AB7D-CDDB1ABB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5AAF-0B4F-471B-BB9C-6EF41550A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52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4326-FFE0-4856-8412-79F17A05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3820C-9B04-41D8-8619-949E04A1B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7891E-9EF0-4A91-A319-86BAC085D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A903-A266-4388-9451-D2E18E1ED3F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2CBC5-47A3-4D18-849E-A8946940C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01C4F-6FCB-465E-9762-862BF401E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5AAF-0B4F-471B-BB9C-6EF41550A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1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E5E33-BA74-4923-9D6B-55FD2147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8A0FA-91ED-44CD-B746-A012F14B2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83106-B5E2-4F5B-B986-803420D7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A903-A266-4388-9451-D2E18E1ED3F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FF19F-089D-479D-B731-A361A10E8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12F34-ADC4-494B-8071-4581B0B9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5AAF-0B4F-471B-BB9C-6EF41550A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5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0463-7F08-4B2A-9528-66E21CB2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4E3DD-392C-47D8-AFA4-96BD97E3A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CA1D3-C119-490B-8A00-5827312E8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E07B8-01E7-4235-8200-374A53809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A903-A266-4388-9451-D2E18E1ED3F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AEF32-84FC-4555-9322-5037F32AB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1FECF-B306-491C-8F03-D9384D28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5AAF-0B4F-471B-BB9C-6EF41550A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7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283CA-5CBF-4B4A-8657-9B1D5F55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22E56-5293-46F1-93BB-B1459A9E7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45DA9-17D4-4072-9620-BEF1F062B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ED26C9-A413-48B9-96BD-575BDBEECF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47BBB-049F-4B33-92AB-540A238393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9A94F9-63C9-4BA7-8678-A72C1119B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A903-A266-4388-9451-D2E18E1ED3F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571DAA-516D-4B83-BB29-F9658A13A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761A51-478A-4BDF-9C4E-D27FBBA0B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5AAF-0B4F-471B-BB9C-6EF41550A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80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4182-2DE6-4556-ACCD-2CD1ECAC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3EC78-0588-4244-B984-D18D9B3B9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A903-A266-4388-9451-D2E18E1ED3F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90105-02FB-4A61-ACD4-0C17783CD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3540B-86B0-4B79-970A-E0A453F1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5AAF-0B4F-471B-BB9C-6EF41550A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45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CC6BE3-D233-4A84-A160-D758A7D4C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A903-A266-4388-9451-D2E18E1ED3F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AA9D84-AD91-4DFC-BBFD-50DDC147E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04362-3CD4-4D42-861A-393BF88A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5AAF-0B4F-471B-BB9C-6EF41550A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30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1FFCD-51D7-40E1-8E93-A70BF420C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98C82-E51A-4A51-BBF3-A75F675DE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2183B-5D87-48BC-8DFA-D1FBD5E38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149C3-4772-4AC1-83F5-7CA6BF37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A903-A266-4388-9451-D2E18E1ED3F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AE9D4-B6C3-4A3D-855B-E1E135CB4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E82F0-8B64-47EB-B501-D3C0F8C0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5AAF-0B4F-471B-BB9C-6EF41550A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0764-2FE2-42E3-AF28-EAA6EE493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D7560-C090-4384-9EA9-1C1A7EAC2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4A1AA-86FA-43CC-9E87-B6C585A88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2AE3C-58BF-4C59-B3EF-0615E7A93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A903-A266-4388-9451-D2E18E1ED3F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DE42C-4AA6-4B76-86A8-40FA8DF0B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D35F1-FB76-41F0-A017-6A844E51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5AAF-0B4F-471B-BB9C-6EF41550A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25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666EA-FD7E-4C08-9AAF-4DF51B23F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E2D15-F0F3-433E-B98D-751192D55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2C667-7998-48FD-9AFE-3BF766734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BA903-A266-4388-9451-D2E18E1ED3F1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B4203-9720-4CAC-9D6E-94C6CEB88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7B538-4043-4183-9554-C46248421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5AAF-0B4F-471B-BB9C-6EF41550A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67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B5016-07EF-489C-A02F-53539C1B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AZ-900 Workshop Part Deux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7C234-BFDC-4CAE-9A4D-8A528815C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20 questions discussed in 15 -30 minutes</a:t>
            </a:r>
          </a:p>
        </p:txBody>
      </p:sp>
    </p:spTree>
    <p:extLst>
      <p:ext uri="{BB962C8B-B14F-4D97-AF65-F5344CB8AC3E}">
        <p14:creationId xmlns:p14="http://schemas.microsoft.com/office/powerpoint/2010/main" val="3206994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A6BB9-2BC2-4B43-B038-6E0EB8641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2" y="466725"/>
            <a:ext cx="11867025" cy="5924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BD3CD9-06D0-4D3C-9728-DBD0E69CE7EA}"/>
              </a:ext>
            </a:extLst>
          </p:cNvPr>
          <p:cNvSpPr txBox="1"/>
          <p:nvPr/>
        </p:nvSpPr>
        <p:spPr>
          <a:xfrm>
            <a:off x="4767309" y="97393"/>
            <a:ext cx="368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Types of Azure Storage</a:t>
            </a:r>
          </a:p>
        </p:txBody>
      </p:sp>
    </p:spTree>
    <p:extLst>
      <p:ext uri="{BB962C8B-B14F-4D97-AF65-F5344CB8AC3E}">
        <p14:creationId xmlns:p14="http://schemas.microsoft.com/office/powerpoint/2010/main" val="3586516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841E348-CE2E-4158-871F-ACA111FAD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98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559C83-A879-4FAD-92EB-CF079EE69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72" y="83878"/>
            <a:ext cx="11211056" cy="669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12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D4DF90B-CB0B-411A-A3A0-14C7785CD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1913A7-D0B7-463E-9157-89CD4CAF1079}"/>
              </a:ext>
            </a:extLst>
          </p:cNvPr>
          <p:cNvSpPr txBox="1"/>
          <p:nvPr/>
        </p:nvSpPr>
        <p:spPr>
          <a:xfrm>
            <a:off x="301841" y="3429000"/>
            <a:ext cx="1991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solidFill>
                  <a:srgbClr val="4D5156"/>
                </a:solidFill>
                <a:effectLst/>
                <a:latin typeface="Roboto"/>
              </a:rPr>
              <a:t>Locally redundant storage 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AA3E7-244B-4677-80CA-F1D5AFE78031}"/>
              </a:ext>
            </a:extLst>
          </p:cNvPr>
          <p:cNvSpPr txBox="1"/>
          <p:nvPr/>
        </p:nvSpPr>
        <p:spPr>
          <a:xfrm>
            <a:off x="2594933" y="3428999"/>
            <a:ext cx="1829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solidFill>
                  <a:srgbClr val="4D5156"/>
                </a:solidFill>
                <a:effectLst/>
                <a:latin typeface="Roboto"/>
              </a:rPr>
              <a:t>Zone-redundant storage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CA786-F8DD-4095-8C22-F94854413835}"/>
              </a:ext>
            </a:extLst>
          </p:cNvPr>
          <p:cNvSpPr txBox="1"/>
          <p:nvPr/>
        </p:nvSpPr>
        <p:spPr>
          <a:xfrm>
            <a:off x="5938375" y="3428998"/>
            <a:ext cx="1829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solidFill>
                  <a:srgbClr val="4D5156"/>
                </a:solidFill>
                <a:effectLst/>
                <a:latin typeface="Roboto"/>
              </a:rPr>
              <a:t>Zone-redundant storage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C2DDA-93D7-470C-9ADD-461F756CBD97}"/>
              </a:ext>
            </a:extLst>
          </p:cNvPr>
          <p:cNvSpPr txBox="1"/>
          <p:nvPr/>
        </p:nvSpPr>
        <p:spPr>
          <a:xfrm>
            <a:off x="8864047" y="3428997"/>
            <a:ext cx="2672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solidFill>
                  <a:srgbClr val="202124"/>
                </a:solidFill>
                <a:effectLst/>
                <a:latin typeface="Roboto"/>
              </a:rPr>
              <a:t>Read-access geo-redundant storage</a:t>
            </a:r>
            <a:endParaRPr lang="en-US" sz="12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211BB8-3DC2-4EB6-A193-A5A37148147D}"/>
              </a:ext>
            </a:extLst>
          </p:cNvPr>
          <p:cNvCxnSpPr>
            <a:cxnSpLocks/>
          </p:cNvCxnSpPr>
          <p:nvPr/>
        </p:nvCxnSpPr>
        <p:spPr>
          <a:xfrm>
            <a:off x="435006" y="4607511"/>
            <a:ext cx="15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390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aterfall chart&#10;&#10;Description automatically generated with low confidence">
            <a:extLst>
              <a:ext uri="{FF2B5EF4-FFF2-40B4-BE49-F238E27FC236}">
                <a16:creationId xmlns:a16="http://schemas.microsoft.com/office/drawing/2014/main" id="{0875340A-F6F8-405A-9058-6A70B339C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35" y="0"/>
            <a:ext cx="8298996" cy="2622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05C44-6312-4458-A4C1-B6888EE52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132" y="2545303"/>
            <a:ext cx="521890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44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04A64D-3261-4B69-BB50-623838B0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17" y="231693"/>
            <a:ext cx="10118858" cy="6178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41489-64DE-4237-9539-904A32A916B9}"/>
              </a:ext>
            </a:extLst>
          </p:cNvPr>
          <p:cNvSpPr txBox="1"/>
          <p:nvPr/>
        </p:nvSpPr>
        <p:spPr>
          <a:xfrm>
            <a:off x="159798" y="231693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Q5</a:t>
            </a:r>
          </a:p>
        </p:txBody>
      </p:sp>
    </p:spTree>
    <p:extLst>
      <p:ext uri="{BB962C8B-B14F-4D97-AF65-F5344CB8AC3E}">
        <p14:creationId xmlns:p14="http://schemas.microsoft.com/office/powerpoint/2010/main" val="2645629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328400-F4B4-4124-AEA7-77A82364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499"/>
            <a:ext cx="11779855" cy="2047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EEB9A-3B67-4528-BE5C-12C8E491D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625"/>
            <a:ext cx="7255749" cy="4629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7E644A-5071-481D-AB65-A85BF491CDAD}"/>
              </a:ext>
            </a:extLst>
          </p:cNvPr>
          <p:cNvSpPr txBox="1"/>
          <p:nvPr/>
        </p:nvSpPr>
        <p:spPr>
          <a:xfrm>
            <a:off x="7122399" y="1161869"/>
            <a:ext cx="4915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Advisor is more of a cost saving tool or resource</a:t>
            </a:r>
          </a:p>
          <a:p>
            <a:r>
              <a:rPr lang="en-US" dirty="0"/>
              <a:t>Management advisor. 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While it can identify some  security faux </a:t>
            </a:r>
            <a:r>
              <a:rPr lang="en-US" dirty="0" err="1"/>
              <a:t>pauxs</a:t>
            </a:r>
            <a:r>
              <a:rPr lang="en-US" dirty="0"/>
              <a:t>, </a:t>
            </a:r>
          </a:p>
          <a:p>
            <a:r>
              <a:rPr lang="en-US" dirty="0"/>
              <a:t>it doesn’t offer recommendations to improve Security</a:t>
            </a:r>
          </a:p>
        </p:txBody>
      </p:sp>
    </p:spTree>
    <p:extLst>
      <p:ext uri="{BB962C8B-B14F-4D97-AF65-F5344CB8AC3E}">
        <p14:creationId xmlns:p14="http://schemas.microsoft.com/office/powerpoint/2010/main" val="1300731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F282B-3666-40DF-8FE8-1BB15344B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67" y="422231"/>
            <a:ext cx="10402639" cy="2873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D24D6B-218A-42D8-B1AB-11FEF4779320}"/>
              </a:ext>
            </a:extLst>
          </p:cNvPr>
          <p:cNvSpPr txBox="1"/>
          <p:nvPr/>
        </p:nvSpPr>
        <p:spPr>
          <a:xfrm>
            <a:off x="270307" y="3295650"/>
            <a:ext cx="118118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Control IAM (Identity Access Management)  -  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is used as a part of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/>
              </a:rPr>
              <a:t>Azure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 Security and Access Control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to manage and control a user's identity. ...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/>
              </a:rPr>
              <a:t>IAM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 best practices include policies like Single Sign-On (SSO),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Multi-factor Authentication (MFA), Role-based Access Control (RBAC),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/>
              </a:rPr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Azure Event Hubs -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is a big data streaming platform and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/>
              </a:rPr>
              <a:t>event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 ingestion service.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It can receive and process millions of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/>
              </a:rPr>
              <a:t>events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 per second.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Data sent to an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/>
              </a:rPr>
              <a:t>event hub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 can be transformed and stored by using any real-time analytics provider.</a:t>
            </a:r>
          </a:p>
          <a:p>
            <a:endParaRPr lang="en-US" dirty="0"/>
          </a:p>
          <a:p>
            <a:r>
              <a:rPr lang="en-US" dirty="0"/>
              <a:t>Azure Activity Log –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stores a summary of recent operations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Azure Service Health -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is your personalized dashboard in the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/>
              </a:rPr>
              <a:t>Azure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 portal for receiving notifications, guidance,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and technical support when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/>
              </a:rPr>
              <a:t>Azure service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 issues, updates, or planned maintenance affect your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/>
              </a:rPr>
              <a:t>Azure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 resources.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D9CD7B-DF7B-4CE9-9C38-10317034BAF5}"/>
              </a:ext>
            </a:extLst>
          </p:cNvPr>
          <p:cNvSpPr txBox="1"/>
          <p:nvPr/>
        </p:nvSpPr>
        <p:spPr>
          <a:xfrm>
            <a:off x="124287" y="11541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198F7D-35DC-4C7C-A9E3-15ABAE1B2837}"/>
              </a:ext>
            </a:extLst>
          </p:cNvPr>
          <p:cNvSpPr txBox="1"/>
          <p:nvPr/>
        </p:nvSpPr>
        <p:spPr>
          <a:xfrm>
            <a:off x="6889072" y="2840855"/>
            <a:ext cx="2786147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Tip:  Learn what they all are</a:t>
            </a:r>
          </a:p>
        </p:txBody>
      </p:sp>
    </p:spTree>
    <p:extLst>
      <p:ext uri="{BB962C8B-B14F-4D97-AF65-F5344CB8AC3E}">
        <p14:creationId xmlns:p14="http://schemas.microsoft.com/office/powerpoint/2010/main" val="3495131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69D563-6191-4F41-A3D4-554CD55B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85" y="285704"/>
            <a:ext cx="11417809" cy="628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45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6AF34E-438B-4032-B2D7-7CC7D343F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52" y="295276"/>
            <a:ext cx="11578040" cy="27527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CD4932-94EF-4C1D-B289-3BBA0261B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55" y="3184512"/>
            <a:ext cx="1511320" cy="953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79E660-866C-4F36-A856-DA98E17EB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25" y="4453607"/>
            <a:ext cx="11883836" cy="4422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A0471A-9EB3-46FD-81A3-FB270DBCD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25" y="5086344"/>
            <a:ext cx="7292391" cy="6286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3BA421-77DE-4031-9D0B-1E6A60F69DCB}"/>
              </a:ext>
            </a:extLst>
          </p:cNvPr>
          <p:cNvSpPr txBox="1"/>
          <p:nvPr/>
        </p:nvSpPr>
        <p:spPr>
          <a:xfrm>
            <a:off x="97654" y="13316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A34B3C9-7525-4CA3-9C2B-436A671501E0}"/>
              </a:ext>
            </a:extLst>
          </p:cNvPr>
          <p:cNvCxnSpPr/>
          <p:nvPr/>
        </p:nvCxnSpPr>
        <p:spPr>
          <a:xfrm>
            <a:off x="5353235" y="2325950"/>
            <a:ext cx="2405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58A683-76B5-44A4-8BC6-FB376CDB5335}"/>
              </a:ext>
            </a:extLst>
          </p:cNvPr>
          <p:cNvCxnSpPr>
            <a:stCxn id="11" idx="2"/>
          </p:cNvCxnSpPr>
          <p:nvPr/>
        </p:nvCxnSpPr>
        <p:spPr>
          <a:xfrm>
            <a:off x="6125543" y="4895850"/>
            <a:ext cx="51934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1A77EB4-1E93-4AFA-8157-A6913A135098}"/>
              </a:ext>
            </a:extLst>
          </p:cNvPr>
          <p:cNvSpPr txBox="1"/>
          <p:nvPr/>
        </p:nvSpPr>
        <p:spPr>
          <a:xfrm>
            <a:off x="8593584" y="3048000"/>
            <a:ext cx="281109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Tip:  VMs OR Storage =  IaaS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EDCB7D-AB7B-45A9-B344-15ED17933C58}"/>
              </a:ext>
            </a:extLst>
          </p:cNvPr>
          <p:cNvCxnSpPr>
            <a:cxnSpLocks/>
          </p:cNvCxnSpPr>
          <p:nvPr/>
        </p:nvCxnSpPr>
        <p:spPr>
          <a:xfrm flipH="1">
            <a:off x="1784413" y="3810001"/>
            <a:ext cx="1997474" cy="2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355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6A765-FC19-44DA-AC2F-5BFDB069E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9" y="0"/>
            <a:ext cx="9623695" cy="4445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AB79C2-A94B-4BD5-B14A-02865C4F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44" y="565119"/>
            <a:ext cx="11936427" cy="30067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2980DF-F735-4CE2-876F-05B7812378EC}"/>
              </a:ext>
            </a:extLst>
          </p:cNvPr>
          <p:cNvSpPr txBox="1"/>
          <p:nvPr/>
        </p:nvSpPr>
        <p:spPr>
          <a:xfrm>
            <a:off x="0" y="380453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0C456C-35BF-41F9-9452-E42A3E8669AA}"/>
              </a:ext>
            </a:extLst>
          </p:cNvPr>
          <p:cNvCxnSpPr/>
          <p:nvPr/>
        </p:nvCxnSpPr>
        <p:spPr>
          <a:xfrm>
            <a:off x="9286043" y="1882066"/>
            <a:ext cx="20507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9D31E6-87E0-491A-9853-EAD5B6DA42F2}"/>
              </a:ext>
            </a:extLst>
          </p:cNvPr>
          <p:cNvCxnSpPr/>
          <p:nvPr/>
        </p:nvCxnSpPr>
        <p:spPr>
          <a:xfrm flipH="1">
            <a:off x="1464816" y="4190260"/>
            <a:ext cx="1473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837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C87763-7482-4121-8770-E81BB491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53" y="339666"/>
            <a:ext cx="10418876" cy="501338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C23600-5C1D-4E8C-9EB8-DDDDACACA744}"/>
              </a:ext>
            </a:extLst>
          </p:cNvPr>
          <p:cNvCxnSpPr/>
          <p:nvPr/>
        </p:nvCxnSpPr>
        <p:spPr>
          <a:xfrm>
            <a:off x="3733800" y="1257300"/>
            <a:ext cx="22669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117C4B-DFFE-40BD-99A0-56EF65CAA642}"/>
              </a:ext>
            </a:extLst>
          </p:cNvPr>
          <p:cNvCxnSpPr/>
          <p:nvPr/>
        </p:nvCxnSpPr>
        <p:spPr>
          <a:xfrm flipH="1">
            <a:off x="3071674" y="4616388"/>
            <a:ext cx="178441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7E158-4132-47B6-BDA5-A99705D43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44" y="5353050"/>
            <a:ext cx="11900512" cy="1441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20959B-E78F-4B5D-9D41-D9F2C2716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9986" y="3259619"/>
            <a:ext cx="2915205" cy="169411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76DA7F-CBC2-4B85-ACF7-501A6ACD6DD0}"/>
              </a:ext>
            </a:extLst>
          </p:cNvPr>
          <p:cNvCxnSpPr/>
          <p:nvPr/>
        </p:nvCxnSpPr>
        <p:spPr>
          <a:xfrm>
            <a:off x="585926" y="6001305"/>
            <a:ext cx="62765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D1BF57-83ED-4760-88FC-67F2CA123A2F}"/>
              </a:ext>
            </a:extLst>
          </p:cNvPr>
          <p:cNvSpPr txBox="1"/>
          <p:nvPr/>
        </p:nvSpPr>
        <p:spPr>
          <a:xfrm>
            <a:off x="49011" y="6342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A8840C-DD25-4457-A0CC-3588F5C243E5}"/>
              </a:ext>
            </a:extLst>
          </p:cNvPr>
          <p:cNvCxnSpPr/>
          <p:nvPr/>
        </p:nvCxnSpPr>
        <p:spPr>
          <a:xfrm flipH="1">
            <a:off x="3144175" y="3330605"/>
            <a:ext cx="1784411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529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86B3F1-11A6-4A4B-8E1D-2D2B57C2A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5" y="573849"/>
            <a:ext cx="11162486" cy="3571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645F83-DB48-4B5B-9A6E-FCE566A96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57" y="4200524"/>
            <a:ext cx="11367774" cy="124777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539292-E786-44EB-838D-7BB8D64C7C82}"/>
              </a:ext>
            </a:extLst>
          </p:cNvPr>
          <p:cNvCxnSpPr/>
          <p:nvPr/>
        </p:nvCxnSpPr>
        <p:spPr>
          <a:xfrm>
            <a:off x="7486650" y="4619625"/>
            <a:ext cx="2819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3469F1-D89B-45E0-B3EC-B4E20B5C2481}"/>
              </a:ext>
            </a:extLst>
          </p:cNvPr>
          <p:cNvCxnSpPr>
            <a:cxnSpLocks/>
          </p:cNvCxnSpPr>
          <p:nvPr/>
        </p:nvCxnSpPr>
        <p:spPr>
          <a:xfrm>
            <a:off x="1282638" y="4619625"/>
            <a:ext cx="55265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1E83F84-DD69-466F-A917-75FFFB5F6E0D}"/>
              </a:ext>
            </a:extLst>
          </p:cNvPr>
          <p:cNvSpPr txBox="1"/>
          <p:nvPr/>
        </p:nvSpPr>
        <p:spPr>
          <a:xfrm>
            <a:off x="97654" y="15092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3A3D21-08AD-4387-9D31-388310AACC5A}"/>
              </a:ext>
            </a:extLst>
          </p:cNvPr>
          <p:cNvSpPr txBox="1"/>
          <p:nvPr/>
        </p:nvSpPr>
        <p:spPr>
          <a:xfrm>
            <a:off x="8043169" y="3371850"/>
            <a:ext cx="3397212" cy="64633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Tip:  Go through all the  Azure and</a:t>
            </a:r>
          </a:p>
          <a:p>
            <a:r>
              <a:rPr lang="en-US" dirty="0"/>
              <a:t>Run from questions in Simulator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429248-6C43-4BCE-9EAE-9CAFA24C0991}"/>
              </a:ext>
            </a:extLst>
          </p:cNvPr>
          <p:cNvCxnSpPr/>
          <p:nvPr/>
        </p:nvCxnSpPr>
        <p:spPr>
          <a:xfrm flipH="1">
            <a:off x="1535837" y="3808520"/>
            <a:ext cx="1580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492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A4C07-DDBA-48E4-BAF6-3D9B224D5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88" y="669639"/>
            <a:ext cx="11664623" cy="25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2AFEFE-0D49-4766-8730-7D3ADA3422ED}"/>
              </a:ext>
            </a:extLst>
          </p:cNvPr>
          <p:cNvSpPr txBox="1"/>
          <p:nvPr/>
        </p:nvSpPr>
        <p:spPr>
          <a:xfrm>
            <a:off x="88777" y="14204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3BD08-FFAB-4A00-9D47-616D26CE59B8}"/>
              </a:ext>
            </a:extLst>
          </p:cNvPr>
          <p:cNvSpPr txBox="1"/>
          <p:nvPr/>
        </p:nvSpPr>
        <p:spPr>
          <a:xfrm>
            <a:off x="7119891" y="3826276"/>
            <a:ext cx="437087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Tip:  Now all about Azure Government Cloud</a:t>
            </a:r>
          </a:p>
        </p:txBody>
      </p:sp>
    </p:spTree>
    <p:extLst>
      <p:ext uri="{BB962C8B-B14F-4D97-AF65-F5344CB8AC3E}">
        <p14:creationId xmlns:p14="http://schemas.microsoft.com/office/powerpoint/2010/main" val="3971082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901B6-A087-44A9-B365-E0D3C6D86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457107"/>
            <a:ext cx="11805257" cy="561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4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EAF7D5-F8AA-4EBC-8A0C-D0E1B64FF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58" y="184122"/>
            <a:ext cx="10559673" cy="3092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40A9BB-16E4-4430-8F52-ACBF90BCA4D1}"/>
              </a:ext>
            </a:extLst>
          </p:cNvPr>
          <p:cNvSpPr txBox="1"/>
          <p:nvPr/>
        </p:nvSpPr>
        <p:spPr>
          <a:xfrm>
            <a:off x="0" y="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Q11</a:t>
            </a:r>
          </a:p>
        </p:txBody>
      </p:sp>
    </p:spTree>
    <p:extLst>
      <p:ext uri="{BB962C8B-B14F-4D97-AF65-F5344CB8AC3E}">
        <p14:creationId xmlns:p14="http://schemas.microsoft.com/office/powerpoint/2010/main" val="4210717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6BC6A-63C2-45F0-BDAB-B1AE7D530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38005"/>
            <a:ext cx="9998060" cy="658199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A39C60-1157-4BA1-B2FB-BD2B3BB0319C}"/>
              </a:ext>
            </a:extLst>
          </p:cNvPr>
          <p:cNvCxnSpPr/>
          <p:nvPr/>
        </p:nvCxnSpPr>
        <p:spPr>
          <a:xfrm>
            <a:off x="466725" y="5114925"/>
            <a:ext cx="3095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116C54-D751-4597-8E50-C9B595E15D09}"/>
              </a:ext>
            </a:extLst>
          </p:cNvPr>
          <p:cNvCxnSpPr/>
          <p:nvPr/>
        </p:nvCxnSpPr>
        <p:spPr>
          <a:xfrm>
            <a:off x="530349" y="5791107"/>
            <a:ext cx="3095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214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EAF7D5-F8AA-4EBC-8A0C-D0E1B64FF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788" y="201877"/>
            <a:ext cx="10559673" cy="3092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014CEC-1FED-485F-AAE7-9BC7C4C39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97" y="4165325"/>
            <a:ext cx="10421264" cy="210230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9538BD-2724-475A-A23B-1D6060440FF2}"/>
              </a:ext>
            </a:extLst>
          </p:cNvPr>
          <p:cNvCxnSpPr>
            <a:stCxn id="6" idx="1"/>
          </p:cNvCxnSpPr>
          <p:nvPr/>
        </p:nvCxnSpPr>
        <p:spPr>
          <a:xfrm flipV="1">
            <a:off x="778297" y="5184559"/>
            <a:ext cx="5317703" cy="319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651BE6-A3D3-4BD1-8820-72513D0D39E5}"/>
              </a:ext>
            </a:extLst>
          </p:cNvPr>
          <p:cNvCxnSpPr>
            <a:cxnSpLocks/>
          </p:cNvCxnSpPr>
          <p:nvPr/>
        </p:nvCxnSpPr>
        <p:spPr>
          <a:xfrm>
            <a:off x="347729" y="2325950"/>
            <a:ext cx="1109709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750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6C5EB-4F72-42DD-93FC-58EFCB438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94" y="219071"/>
            <a:ext cx="10332212" cy="64198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42E1FA-0A79-4659-A8D6-5F0EE6162795}"/>
              </a:ext>
            </a:extLst>
          </p:cNvPr>
          <p:cNvSpPr txBox="1"/>
          <p:nvPr/>
        </p:nvSpPr>
        <p:spPr>
          <a:xfrm>
            <a:off x="115409" y="34405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Q12</a:t>
            </a:r>
          </a:p>
        </p:txBody>
      </p:sp>
    </p:spTree>
    <p:extLst>
      <p:ext uri="{BB962C8B-B14F-4D97-AF65-F5344CB8AC3E}">
        <p14:creationId xmlns:p14="http://schemas.microsoft.com/office/powerpoint/2010/main" val="4048365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6C5EB-4F72-42DD-93FC-58EFCB438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94" y="219072"/>
            <a:ext cx="6346492" cy="39433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B44751-2D12-429B-99B1-98D23CED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94" y="1527088"/>
            <a:ext cx="7055213" cy="3384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DD669C-0782-4C68-96B4-C54EDE6EE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96" y="4911812"/>
            <a:ext cx="11837008" cy="194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59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2E8E6-BCF5-473A-9C8B-98ADAC9B13DE}"/>
              </a:ext>
            </a:extLst>
          </p:cNvPr>
          <p:cNvSpPr txBox="1"/>
          <p:nvPr/>
        </p:nvSpPr>
        <p:spPr>
          <a:xfrm>
            <a:off x="159798" y="11541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3E378-CE1E-4FD3-84EB-F66187B2E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12" y="115410"/>
            <a:ext cx="8882906" cy="331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43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6A765-FC19-44DA-AC2F-5BFDB069E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9" y="72961"/>
            <a:ext cx="9623695" cy="4445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AB79C2-A94B-4BD5-B14A-02865C4F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44" y="631794"/>
            <a:ext cx="11936427" cy="22828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EE9536-50FE-40BE-A178-FDF0F40B2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67" y="2838450"/>
            <a:ext cx="1195766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26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018A76-6C0C-4121-B022-CCDED6B21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8" y="571500"/>
            <a:ext cx="1181315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91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2E8E6-BCF5-473A-9C8B-98ADAC9B13DE}"/>
              </a:ext>
            </a:extLst>
          </p:cNvPr>
          <p:cNvSpPr txBox="1"/>
          <p:nvPr/>
        </p:nvSpPr>
        <p:spPr>
          <a:xfrm>
            <a:off x="159798" y="11541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BDE24-50F1-4BA7-8DC4-B056782C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41" y="115410"/>
            <a:ext cx="7623436" cy="5637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114DF-17DF-4EBA-88A0-F0C400714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243" y="5971048"/>
            <a:ext cx="8411324" cy="7715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9981E5-7A14-4222-A55B-AD207D98477E}"/>
              </a:ext>
            </a:extLst>
          </p:cNvPr>
          <p:cNvCxnSpPr/>
          <p:nvPr/>
        </p:nvCxnSpPr>
        <p:spPr>
          <a:xfrm flipH="1">
            <a:off x="5788241" y="665825"/>
            <a:ext cx="1544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D4D0F7-82E8-4FAE-93EF-901F38640B41}"/>
              </a:ext>
            </a:extLst>
          </p:cNvPr>
          <p:cNvCxnSpPr/>
          <p:nvPr/>
        </p:nvCxnSpPr>
        <p:spPr>
          <a:xfrm flipH="1">
            <a:off x="3312851" y="1501806"/>
            <a:ext cx="1544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F9DDAF-E245-4DD3-8287-E99B93757EF4}"/>
              </a:ext>
            </a:extLst>
          </p:cNvPr>
          <p:cNvCxnSpPr/>
          <p:nvPr/>
        </p:nvCxnSpPr>
        <p:spPr>
          <a:xfrm flipH="1">
            <a:off x="3213045" y="2355542"/>
            <a:ext cx="1544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84B92D-49FC-4CD0-8DE8-11D279FBC285}"/>
              </a:ext>
            </a:extLst>
          </p:cNvPr>
          <p:cNvCxnSpPr/>
          <p:nvPr/>
        </p:nvCxnSpPr>
        <p:spPr>
          <a:xfrm flipH="1">
            <a:off x="3213045" y="3138257"/>
            <a:ext cx="1544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3AB8BA-1245-4DBC-8558-1B1531C6A8E9}"/>
              </a:ext>
            </a:extLst>
          </p:cNvPr>
          <p:cNvSpPr txBox="1"/>
          <p:nvPr/>
        </p:nvSpPr>
        <p:spPr>
          <a:xfrm>
            <a:off x="5264458" y="3071674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F3D692-BFDA-42A2-BB3F-9C997D1CD444}"/>
              </a:ext>
            </a:extLst>
          </p:cNvPr>
          <p:cNvSpPr txBox="1"/>
          <p:nvPr/>
        </p:nvSpPr>
        <p:spPr>
          <a:xfrm>
            <a:off x="5234792" y="131714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851A6-7D74-4058-AACE-F913BC150E58}"/>
              </a:ext>
            </a:extLst>
          </p:cNvPr>
          <p:cNvSpPr txBox="1"/>
          <p:nvPr/>
        </p:nvSpPr>
        <p:spPr>
          <a:xfrm>
            <a:off x="7350711" y="48115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7C60E9-6C86-42A9-B574-A09868A45BE3}"/>
              </a:ext>
            </a:extLst>
          </p:cNvPr>
          <p:cNvSpPr txBox="1"/>
          <p:nvPr/>
        </p:nvSpPr>
        <p:spPr>
          <a:xfrm>
            <a:off x="5264458" y="2089497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F5CE8F-C2C7-4105-B6C7-3E561289849A}"/>
              </a:ext>
            </a:extLst>
          </p:cNvPr>
          <p:cNvCxnSpPr/>
          <p:nvPr/>
        </p:nvCxnSpPr>
        <p:spPr>
          <a:xfrm flipH="1">
            <a:off x="1970843" y="5655076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01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2E8E6-BCF5-473A-9C8B-98ADAC9B13DE}"/>
              </a:ext>
            </a:extLst>
          </p:cNvPr>
          <p:cNvSpPr txBox="1"/>
          <p:nvPr/>
        </p:nvSpPr>
        <p:spPr>
          <a:xfrm>
            <a:off x="159798" y="11541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5EABA-3D35-4A29-BE58-8F58CB3B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96" y="554978"/>
            <a:ext cx="11006298" cy="2235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9A13F2-05F6-4D14-8CFD-2CDAE1B3B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29" y="4067176"/>
            <a:ext cx="10351032" cy="26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53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50C9-61A9-4F4F-8014-6247BF0A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45" y="18255"/>
            <a:ext cx="10515600" cy="1325563"/>
          </a:xfrm>
        </p:spPr>
        <p:txBody>
          <a:bodyPr/>
          <a:lstStyle/>
          <a:p>
            <a:r>
              <a:rPr lang="en-US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10E66-29FA-46EF-B58E-1978737D3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545" y="1053267"/>
            <a:ext cx="10515600" cy="4351338"/>
          </a:xfrm>
        </p:spPr>
        <p:txBody>
          <a:bodyPr/>
          <a:lstStyle/>
          <a:p>
            <a:r>
              <a:rPr lang="en-US" dirty="0"/>
              <a:t>There are </a:t>
            </a:r>
            <a:r>
              <a:rPr lang="en-US" b="1" dirty="0"/>
              <a:t>two types of previews</a:t>
            </a:r>
            <a:r>
              <a:rPr lang="en-US" dirty="0"/>
              <a:t>, private and public. </a:t>
            </a:r>
          </a:p>
          <a:p>
            <a:pPr lvl="1"/>
            <a:r>
              <a:rPr lang="en-US" dirty="0"/>
              <a:t>Private </a:t>
            </a:r>
            <a:r>
              <a:rPr lang="en-US" b="1" dirty="0"/>
              <a:t>preview</a:t>
            </a:r>
            <a:r>
              <a:rPr lang="en-US" dirty="0"/>
              <a:t> is only </a:t>
            </a:r>
            <a:r>
              <a:rPr lang="en-US" b="1" dirty="0"/>
              <a:t>available</a:t>
            </a:r>
            <a:r>
              <a:rPr lang="en-US" dirty="0"/>
              <a:t> to certain </a:t>
            </a:r>
            <a:r>
              <a:rPr lang="en-US" b="1" dirty="0"/>
              <a:t>Azure</a:t>
            </a:r>
            <a:r>
              <a:rPr lang="en-US" dirty="0"/>
              <a:t> customers for evaluation purposes. </a:t>
            </a:r>
          </a:p>
          <a:p>
            <a:pPr lvl="1"/>
            <a:r>
              <a:rPr lang="en-US" dirty="0"/>
              <a:t>The public </a:t>
            </a:r>
            <a:r>
              <a:rPr lang="en-US" b="1" dirty="0"/>
              <a:t>preview</a:t>
            </a:r>
            <a:r>
              <a:rPr lang="en-US" dirty="0"/>
              <a:t> is </a:t>
            </a:r>
            <a:r>
              <a:rPr lang="en-US" b="1" dirty="0"/>
              <a:t>available</a:t>
            </a:r>
            <a:r>
              <a:rPr lang="en-US" dirty="0"/>
              <a:t> to all </a:t>
            </a:r>
            <a:r>
              <a:rPr lang="en-US" b="1" dirty="0"/>
              <a:t>Azure</a:t>
            </a:r>
            <a:r>
              <a:rPr lang="en-US" dirty="0"/>
              <a:t> customers.</a:t>
            </a:r>
          </a:p>
          <a:p>
            <a:r>
              <a:rPr lang="en-US" b="1" dirty="0"/>
              <a:t>Azure</a:t>
            </a:r>
            <a:r>
              <a:rPr lang="en-US" dirty="0"/>
              <a:t> may include </a:t>
            </a:r>
            <a:r>
              <a:rPr lang="en-US" b="1" dirty="0"/>
              <a:t>preview</a:t>
            </a:r>
            <a:r>
              <a:rPr lang="en-US" dirty="0"/>
              <a:t>, beta, or other pre-release features, services, software, or regions offered by Microsoft to obtain customer feedback ("</a:t>
            </a:r>
            <a:r>
              <a:rPr lang="en-US" b="1" dirty="0"/>
              <a:t>Previews</a:t>
            </a:r>
            <a:r>
              <a:rPr lang="en-US" dirty="0"/>
              <a:t>"). </a:t>
            </a:r>
            <a:r>
              <a:rPr lang="en-US" b="1" dirty="0"/>
              <a:t>Previews</a:t>
            </a:r>
            <a:r>
              <a:rPr lang="en-US" dirty="0"/>
              <a:t> are made available to you on the condition that you agree to these terms of use, which supplement your agreement governing use of </a:t>
            </a:r>
            <a:r>
              <a:rPr lang="en-US" b="1" dirty="0"/>
              <a:t>Azure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0D8E2B-C878-447D-BA3D-51E05FFD20C0}"/>
              </a:ext>
            </a:extLst>
          </p:cNvPr>
          <p:cNvSpPr/>
          <p:nvPr/>
        </p:nvSpPr>
        <p:spPr>
          <a:xfrm>
            <a:off x="730188" y="5988336"/>
            <a:ext cx="1230298" cy="790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Private</a:t>
            </a:r>
          </a:p>
          <a:p>
            <a:pPr algn="ctr"/>
            <a:r>
              <a:rPr lang="en-US" dirty="0"/>
              <a:t>Preview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2F39E4-560D-4709-B6CD-4A5004823F9D}"/>
              </a:ext>
            </a:extLst>
          </p:cNvPr>
          <p:cNvSpPr/>
          <p:nvPr/>
        </p:nvSpPr>
        <p:spPr>
          <a:xfrm>
            <a:off x="3160450" y="5302323"/>
            <a:ext cx="1899822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 </a:t>
            </a:r>
          </a:p>
          <a:p>
            <a:pPr algn="ctr"/>
            <a:r>
              <a:rPr lang="en-US" dirty="0"/>
              <a:t>Preview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DA4854-D9E0-4ADA-9E95-202F49C4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91" y="5220179"/>
            <a:ext cx="2293819" cy="95258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7835457-561D-4052-928A-22ED1A5A8589}"/>
              </a:ext>
            </a:extLst>
          </p:cNvPr>
          <p:cNvSpPr/>
          <p:nvPr/>
        </p:nvSpPr>
        <p:spPr>
          <a:xfrm>
            <a:off x="2157274" y="6090082"/>
            <a:ext cx="100317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1CEEF4E-B659-43CF-884A-EAD503EF2403}"/>
              </a:ext>
            </a:extLst>
          </p:cNvPr>
          <p:cNvSpPr/>
          <p:nvPr/>
        </p:nvSpPr>
        <p:spPr>
          <a:xfrm>
            <a:off x="4995169" y="5988336"/>
            <a:ext cx="100317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BBE884-F5FD-4930-9F7A-06C5598E4323}"/>
              </a:ext>
            </a:extLst>
          </p:cNvPr>
          <p:cNvSpPr/>
          <p:nvPr/>
        </p:nvSpPr>
        <p:spPr>
          <a:xfrm>
            <a:off x="6391922" y="5299969"/>
            <a:ext cx="2370338" cy="1327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ACB2A5-904B-4F31-897B-1D909B94D288}"/>
              </a:ext>
            </a:extLst>
          </p:cNvPr>
          <p:cNvSpPr/>
          <p:nvPr/>
        </p:nvSpPr>
        <p:spPr>
          <a:xfrm>
            <a:off x="585926" y="4820575"/>
            <a:ext cx="8176334" cy="390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40057F-D90E-4A98-A0C8-58E5AF2EBFE2}"/>
              </a:ext>
            </a:extLst>
          </p:cNvPr>
          <p:cNvSpPr/>
          <p:nvPr/>
        </p:nvSpPr>
        <p:spPr>
          <a:xfrm>
            <a:off x="377091" y="4811588"/>
            <a:ext cx="6014832" cy="39061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141E2-444C-42E0-8596-C326F4948495}"/>
              </a:ext>
            </a:extLst>
          </p:cNvPr>
          <p:cNvSpPr txBox="1"/>
          <p:nvPr/>
        </p:nvSpPr>
        <p:spPr>
          <a:xfrm>
            <a:off x="365043" y="4831217"/>
            <a:ext cx="242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</a:t>
            </a:r>
            <a:r>
              <a:rPr lang="en-US" dirty="0"/>
              <a:t> SLA, NO SUPPORT |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C62A2A-4A5C-44A2-9A1D-D949775B68EF}"/>
              </a:ext>
            </a:extLst>
          </p:cNvPr>
          <p:cNvSpPr txBox="1"/>
          <p:nvPr/>
        </p:nvSpPr>
        <p:spPr>
          <a:xfrm>
            <a:off x="2592279" y="4838081"/>
            <a:ext cx="401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</a:t>
            </a:r>
            <a:r>
              <a:rPr lang="en-US" dirty="0"/>
              <a:t> SLA, NO GUARANTEED SUPPORT     |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FEC06D-3B56-4D55-88F0-B843FE5F2C07}"/>
              </a:ext>
            </a:extLst>
          </p:cNvPr>
          <p:cNvSpPr txBox="1"/>
          <p:nvPr/>
        </p:nvSpPr>
        <p:spPr>
          <a:xfrm>
            <a:off x="6883177" y="4831217"/>
            <a:ext cx="151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SLA, SUPPORT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4E8AAB-7D50-4411-960D-D2BBA41612F6}"/>
              </a:ext>
            </a:extLst>
          </p:cNvPr>
          <p:cNvSpPr/>
          <p:nvPr/>
        </p:nvSpPr>
        <p:spPr>
          <a:xfrm>
            <a:off x="9679919" y="5299968"/>
            <a:ext cx="2134989" cy="1327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 months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2093F-4792-4CD1-8715-411FD0F8DE9A}"/>
              </a:ext>
            </a:extLst>
          </p:cNvPr>
          <p:cNvSpPr txBox="1"/>
          <p:nvPr/>
        </p:nvSpPr>
        <p:spPr>
          <a:xfrm>
            <a:off x="8778745" y="4666181"/>
            <a:ext cx="884630" cy="55399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Announce </a:t>
            </a:r>
            <a:r>
              <a:rPr lang="en-US" dirty="0"/>
              <a:t>EOL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A6F92-37D1-41D0-9947-20FAB4E11815}"/>
              </a:ext>
            </a:extLst>
          </p:cNvPr>
          <p:cNvSpPr txBox="1"/>
          <p:nvPr/>
        </p:nvSpPr>
        <p:spPr>
          <a:xfrm>
            <a:off x="9713673" y="4839846"/>
            <a:ext cx="206748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EOL Support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E856049-8F6C-485B-BE6B-0D6645E86B5B}"/>
              </a:ext>
            </a:extLst>
          </p:cNvPr>
          <p:cNvSpPr/>
          <p:nvPr/>
        </p:nvSpPr>
        <p:spPr>
          <a:xfrm>
            <a:off x="8824880" y="5926942"/>
            <a:ext cx="566901" cy="291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50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2E8E6-BCF5-473A-9C8B-98ADAC9B13DE}"/>
              </a:ext>
            </a:extLst>
          </p:cNvPr>
          <p:cNvSpPr txBox="1"/>
          <p:nvPr/>
        </p:nvSpPr>
        <p:spPr>
          <a:xfrm>
            <a:off x="159798" y="11541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7FF03-A51D-4C14-A589-29395D845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96" y="866720"/>
            <a:ext cx="11286651" cy="298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24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9C2992-AEE3-4E51-8A1A-4FF30AD8C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20" y="238126"/>
            <a:ext cx="11843359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86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33D74-E924-4B09-A95B-B0744BFDD225}"/>
              </a:ext>
            </a:extLst>
          </p:cNvPr>
          <p:cNvSpPr txBox="1"/>
          <p:nvPr/>
        </p:nvSpPr>
        <p:spPr>
          <a:xfrm>
            <a:off x="74073" y="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A48C07-250F-4600-919F-1FC44D38B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19" y="438111"/>
            <a:ext cx="11722961" cy="21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22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8A64D-7E81-4B75-ABB4-0581977A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18" y="155224"/>
            <a:ext cx="11919563" cy="64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68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3E9C1F-7D2E-4C20-B438-54732E17124D}"/>
              </a:ext>
            </a:extLst>
          </p:cNvPr>
          <p:cNvSpPr txBox="1"/>
          <p:nvPr/>
        </p:nvSpPr>
        <p:spPr>
          <a:xfrm>
            <a:off x="74073" y="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98718-B798-4BB6-A197-B6C98F784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97" y="525434"/>
            <a:ext cx="11350717" cy="2808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DCC22-DF75-4416-98AF-2A1AF6004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96" y="5146651"/>
            <a:ext cx="11610063" cy="154942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6BDC7C9-2930-49F1-9D5D-01DB8FFF5DA3}"/>
              </a:ext>
            </a:extLst>
          </p:cNvPr>
          <p:cNvCxnSpPr/>
          <p:nvPr/>
        </p:nvCxnSpPr>
        <p:spPr>
          <a:xfrm flipH="1">
            <a:off x="1455938" y="2814221"/>
            <a:ext cx="1029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319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3E9C1F-7D2E-4C20-B438-54732E17124D}"/>
              </a:ext>
            </a:extLst>
          </p:cNvPr>
          <p:cNvSpPr txBox="1"/>
          <p:nvPr/>
        </p:nvSpPr>
        <p:spPr>
          <a:xfrm>
            <a:off x="74073" y="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AB6509-5198-45AF-AEFC-E559B0263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3" y="879411"/>
            <a:ext cx="10651856" cy="383546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C56ED4-047F-4752-9B16-4B2587A9B2BA}"/>
              </a:ext>
            </a:extLst>
          </p:cNvPr>
          <p:cNvCxnSpPr/>
          <p:nvPr/>
        </p:nvCxnSpPr>
        <p:spPr>
          <a:xfrm>
            <a:off x="8991600" y="1714500"/>
            <a:ext cx="12287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C448D6-C236-4BEA-8D55-42AA6D4243F6}"/>
              </a:ext>
            </a:extLst>
          </p:cNvPr>
          <p:cNvCxnSpPr>
            <a:cxnSpLocks/>
          </p:cNvCxnSpPr>
          <p:nvPr/>
        </p:nvCxnSpPr>
        <p:spPr>
          <a:xfrm>
            <a:off x="6631620" y="2816811"/>
            <a:ext cx="25656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7CDF23-A076-480A-925C-C001BAF6B187}"/>
              </a:ext>
            </a:extLst>
          </p:cNvPr>
          <p:cNvCxnSpPr>
            <a:cxnSpLocks/>
          </p:cNvCxnSpPr>
          <p:nvPr/>
        </p:nvCxnSpPr>
        <p:spPr>
          <a:xfrm>
            <a:off x="8845556" y="2480940"/>
            <a:ext cx="17163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B3BE2D-98D8-4CD4-8C16-5CFA3758519C}"/>
              </a:ext>
            </a:extLst>
          </p:cNvPr>
          <p:cNvCxnSpPr>
            <a:cxnSpLocks/>
          </p:cNvCxnSpPr>
          <p:nvPr/>
        </p:nvCxnSpPr>
        <p:spPr>
          <a:xfrm>
            <a:off x="6279910" y="3350951"/>
            <a:ext cx="16212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5DE949-38DA-41D4-84C3-A4D3EEE98900}"/>
              </a:ext>
            </a:extLst>
          </p:cNvPr>
          <p:cNvCxnSpPr>
            <a:cxnSpLocks/>
          </p:cNvCxnSpPr>
          <p:nvPr/>
        </p:nvCxnSpPr>
        <p:spPr>
          <a:xfrm>
            <a:off x="6425954" y="4132186"/>
            <a:ext cx="3978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9A9095-C294-42B6-AD15-FCCE4C586693}"/>
              </a:ext>
            </a:extLst>
          </p:cNvPr>
          <p:cNvCxnSpPr>
            <a:cxnSpLocks/>
          </p:cNvCxnSpPr>
          <p:nvPr/>
        </p:nvCxnSpPr>
        <p:spPr>
          <a:xfrm>
            <a:off x="6115236" y="4408874"/>
            <a:ext cx="8626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6A4C2E-4BDE-4E7F-9245-EB556A3DFCCA}"/>
              </a:ext>
            </a:extLst>
          </p:cNvPr>
          <p:cNvCxnSpPr>
            <a:cxnSpLocks/>
          </p:cNvCxnSpPr>
          <p:nvPr/>
        </p:nvCxnSpPr>
        <p:spPr>
          <a:xfrm>
            <a:off x="6115236" y="2000065"/>
            <a:ext cx="9425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944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E042D-2D15-4C78-8FE0-C9AA925EE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74"/>
            <a:ext cx="10515600" cy="1325563"/>
          </a:xfrm>
        </p:spPr>
        <p:txBody>
          <a:bodyPr/>
          <a:lstStyle/>
          <a:p>
            <a:r>
              <a:rPr lang="en-US" dirty="0"/>
              <a:t>Azure Regions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F8181-F231-47F2-A61B-6849F1BFC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644202"/>
            <a:ext cx="2600325" cy="2256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AA782-5292-4D57-8042-5C86CF2E2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791" y="2978453"/>
            <a:ext cx="2695575" cy="2651281"/>
          </a:xfrm>
          <a:prstGeom prst="rect">
            <a:avLst/>
          </a:prstGeom>
        </p:spPr>
      </p:pic>
      <p:pic>
        <p:nvPicPr>
          <p:cNvPr id="1026" name="Picture 2" descr="Microsoft global network">
            <a:extLst>
              <a:ext uri="{FF2B5EF4-FFF2-40B4-BE49-F238E27FC236}">
                <a16:creationId xmlns:a16="http://schemas.microsoft.com/office/drawing/2014/main" id="{91C30469-8AC2-4D50-86F2-1A5A6E3BD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4" y="981075"/>
            <a:ext cx="8985956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F1DF8E-1B11-4BE9-B207-CED61C80F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2791" y="5672389"/>
            <a:ext cx="1104957" cy="101605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B69C92-F33A-440C-885B-6CB8C66D5930}"/>
              </a:ext>
            </a:extLst>
          </p:cNvPr>
          <p:cNvSpPr/>
          <p:nvPr/>
        </p:nvSpPr>
        <p:spPr>
          <a:xfrm>
            <a:off x="11161230" y="5629734"/>
            <a:ext cx="735495" cy="3003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687E4F-2D80-4F61-85EF-21D5F39C2F23}"/>
              </a:ext>
            </a:extLst>
          </p:cNvPr>
          <p:cNvSpPr/>
          <p:nvPr/>
        </p:nvSpPr>
        <p:spPr>
          <a:xfrm>
            <a:off x="10896599" y="6024338"/>
            <a:ext cx="821636" cy="363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AC7385-BF23-4E0F-B55A-7774A934BDFB}"/>
              </a:ext>
            </a:extLst>
          </p:cNvPr>
          <p:cNvSpPr/>
          <p:nvPr/>
        </p:nvSpPr>
        <p:spPr>
          <a:xfrm>
            <a:off x="10896599" y="6459940"/>
            <a:ext cx="821636" cy="363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549740-1405-4565-9E89-188F31CDAB45}"/>
              </a:ext>
            </a:extLst>
          </p:cNvPr>
          <p:cNvCxnSpPr>
            <a:stCxn id="14" idx="1"/>
          </p:cNvCxnSpPr>
          <p:nvPr/>
        </p:nvCxnSpPr>
        <p:spPr>
          <a:xfrm flipH="1">
            <a:off x="9839739" y="5779908"/>
            <a:ext cx="1321491" cy="114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A6FDE6-4484-4FC7-BCEC-A57A2EEF02D4}"/>
              </a:ext>
            </a:extLst>
          </p:cNvPr>
          <p:cNvCxnSpPr>
            <a:stCxn id="14" idx="1"/>
          </p:cNvCxnSpPr>
          <p:nvPr/>
        </p:nvCxnSpPr>
        <p:spPr>
          <a:xfrm flipH="1">
            <a:off x="10257183" y="5779908"/>
            <a:ext cx="904047" cy="54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A7577D-E03F-4AFB-8FB1-92CA9A98E6BC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9596538" y="5922622"/>
            <a:ext cx="1300061" cy="283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4996F9-B030-4ACC-AB15-371460C93B03}"/>
              </a:ext>
            </a:extLst>
          </p:cNvPr>
          <p:cNvCxnSpPr>
            <a:stCxn id="16" idx="1"/>
          </p:cNvCxnSpPr>
          <p:nvPr/>
        </p:nvCxnSpPr>
        <p:spPr>
          <a:xfrm flipH="1">
            <a:off x="10257183" y="6205981"/>
            <a:ext cx="639416" cy="21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B06AE1-189A-4605-934E-B2E66A4F4C62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9728753" y="5966979"/>
            <a:ext cx="1167846" cy="67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B4DA8E-0399-42D9-8DC2-05AAC295939E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10257183" y="6418942"/>
            <a:ext cx="639416" cy="222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557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AEDF37-6D92-4C92-9363-2FA3679D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9" y="66675"/>
            <a:ext cx="11881461" cy="6010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4CE7C-0677-481C-81BC-F51B245A6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09" y="6076910"/>
            <a:ext cx="4515082" cy="78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6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2A47BD-829B-4AAD-B93D-37271CAB03CF}"/>
              </a:ext>
            </a:extLst>
          </p:cNvPr>
          <p:cNvSpPr txBox="1"/>
          <p:nvPr/>
        </p:nvSpPr>
        <p:spPr>
          <a:xfrm>
            <a:off x="292963" y="239697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B9D8B-8CA8-47E2-872D-1D645BAF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34" y="239697"/>
            <a:ext cx="10538721" cy="3017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A9ACC4-E33E-4881-8F1F-85B00E694204}"/>
              </a:ext>
            </a:extLst>
          </p:cNvPr>
          <p:cNvSpPr txBox="1"/>
          <p:nvPr/>
        </p:nvSpPr>
        <p:spPr>
          <a:xfrm>
            <a:off x="186430" y="3600451"/>
            <a:ext cx="111890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Application Gateway is a web traffic load balancer that enables you to manage traffic to your web applications. </a:t>
            </a:r>
          </a:p>
          <a:p>
            <a:r>
              <a:rPr lang="en-US" dirty="0"/>
              <a:t>Traditional load balancers operate at the transport layer (OSI layer 4 - TCP and UDP) and route traffic based </a:t>
            </a:r>
          </a:p>
          <a:p>
            <a:r>
              <a:rPr lang="en-US" dirty="0"/>
              <a:t>on source IP address and port, to a destination IP address and port.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B12CF0-C119-4245-A302-C84BFD5E7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30" y="3143812"/>
            <a:ext cx="3048157" cy="482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BE7EB-BC0E-49B1-8D10-749A792B1724}"/>
              </a:ext>
            </a:extLst>
          </p:cNvPr>
          <p:cNvSpPr txBox="1"/>
          <p:nvPr/>
        </p:nvSpPr>
        <p:spPr>
          <a:xfrm>
            <a:off x="186430" y="4533648"/>
            <a:ext cx="100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ExpressRoute is an </a:t>
            </a:r>
            <a:r>
              <a:rPr lang="en-US" b="1" dirty="0"/>
              <a:t>Azure</a:t>
            </a:r>
            <a:r>
              <a:rPr lang="en-US" dirty="0"/>
              <a:t> service that lets you create private connections between Microsoft datacenters </a:t>
            </a:r>
          </a:p>
          <a:p>
            <a:r>
              <a:rPr lang="en-US" dirty="0"/>
              <a:t>and infrastructure that’s on your premises or in a colocation facility.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0AAD2-CBC5-4188-A7B9-23CF6988BD17}"/>
              </a:ext>
            </a:extLst>
          </p:cNvPr>
          <p:cNvSpPr txBox="1"/>
          <p:nvPr/>
        </p:nvSpPr>
        <p:spPr>
          <a:xfrm>
            <a:off x="186430" y="5189846"/>
            <a:ext cx="9965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CDN</a:t>
            </a:r>
            <a:r>
              <a:rPr lang="en-US" dirty="0"/>
              <a:t> (</a:t>
            </a:r>
            <a:r>
              <a:rPr lang="en-US" b="1" dirty="0"/>
              <a:t>Content</a:t>
            </a:r>
            <a:r>
              <a:rPr lang="en-US" dirty="0"/>
              <a:t> </a:t>
            </a:r>
            <a:r>
              <a:rPr lang="en-US" b="1" dirty="0"/>
              <a:t>Delivery</a:t>
            </a:r>
            <a:r>
              <a:rPr lang="en-US" dirty="0"/>
              <a:t> </a:t>
            </a:r>
            <a:r>
              <a:rPr lang="en-US" b="1" dirty="0"/>
              <a:t>Network</a:t>
            </a:r>
            <a:r>
              <a:rPr lang="en-US" dirty="0"/>
              <a:t>) is a highly-distributed platform of servers that helps minimize delays </a:t>
            </a:r>
          </a:p>
          <a:p>
            <a:r>
              <a:rPr lang="en-US" dirty="0"/>
              <a:t>in loading web page content by reducing the physical distance between the server and the user. </a:t>
            </a:r>
          </a:p>
          <a:p>
            <a:r>
              <a:rPr lang="en-US" dirty="0"/>
              <a:t>This helps users around the world view the same high-quality content without slow loading times.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40EFC3-E4A4-44DC-8D93-654F0FFE0C66}"/>
              </a:ext>
            </a:extLst>
          </p:cNvPr>
          <p:cNvSpPr txBox="1"/>
          <p:nvPr/>
        </p:nvSpPr>
        <p:spPr>
          <a:xfrm>
            <a:off x="186430" y="6207386"/>
            <a:ext cx="12070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</a:t>
            </a:r>
            <a:r>
              <a:rPr lang="en-US" dirty="0"/>
              <a:t> </a:t>
            </a:r>
            <a:r>
              <a:rPr lang="en-US" b="1" dirty="0"/>
              <a:t>Traffic</a:t>
            </a:r>
            <a:r>
              <a:rPr lang="en-US" dirty="0"/>
              <a:t> </a:t>
            </a:r>
            <a:r>
              <a:rPr lang="en-US" b="1" dirty="0"/>
              <a:t>Manager</a:t>
            </a:r>
            <a:r>
              <a:rPr lang="en-US" dirty="0"/>
              <a:t> is essentially a DNS server with a policy engine. The </a:t>
            </a:r>
            <a:r>
              <a:rPr lang="en-US" b="1" dirty="0"/>
              <a:t>purpose</a:t>
            </a:r>
            <a:r>
              <a:rPr lang="en-US" dirty="0"/>
              <a:t> of </a:t>
            </a:r>
            <a:r>
              <a:rPr lang="en-US" b="1" dirty="0"/>
              <a:t>Azure</a:t>
            </a:r>
            <a:r>
              <a:rPr lang="en-US" dirty="0"/>
              <a:t> </a:t>
            </a:r>
            <a:r>
              <a:rPr lang="en-US" b="1" dirty="0"/>
              <a:t>Traffic</a:t>
            </a:r>
            <a:r>
              <a:rPr lang="en-US" dirty="0"/>
              <a:t> </a:t>
            </a:r>
            <a:r>
              <a:rPr lang="en-US" b="1" dirty="0"/>
              <a:t>Manager</a:t>
            </a:r>
            <a:r>
              <a:rPr lang="en-US" dirty="0"/>
              <a:t> is to route </a:t>
            </a:r>
            <a:r>
              <a:rPr lang="en-US" b="1" dirty="0"/>
              <a:t>traffic</a:t>
            </a:r>
            <a:r>
              <a:rPr lang="en-US" dirty="0"/>
              <a:t> </a:t>
            </a:r>
          </a:p>
          <a:p>
            <a:r>
              <a:rPr lang="en-US" dirty="0"/>
              <a:t>across multiple regional data centers. This allows you to direct users to a data center that is geographically closest to them.</a:t>
            </a:r>
          </a:p>
        </p:txBody>
      </p:sp>
    </p:spTree>
    <p:extLst>
      <p:ext uri="{BB962C8B-B14F-4D97-AF65-F5344CB8AC3E}">
        <p14:creationId xmlns:p14="http://schemas.microsoft.com/office/powerpoint/2010/main" val="2166078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2A47BD-829B-4AAD-B93D-37271CAB03CF}"/>
              </a:ext>
            </a:extLst>
          </p:cNvPr>
          <p:cNvSpPr txBox="1"/>
          <p:nvPr/>
        </p:nvSpPr>
        <p:spPr>
          <a:xfrm>
            <a:off x="292963" y="239697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E405F-82F9-487E-A5A3-B77582E5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194" y="174031"/>
            <a:ext cx="3264151" cy="1330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6FBE95-2BBB-4B65-B734-156959FCC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1415959"/>
            <a:ext cx="11830658" cy="52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98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89BE6-CB85-4D6C-B520-F00C4858C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0"/>
            <a:ext cx="10515600" cy="1325563"/>
          </a:xfrm>
        </p:spPr>
        <p:txBody>
          <a:bodyPr/>
          <a:lstStyle/>
          <a:p>
            <a:r>
              <a:rPr lang="en-US" dirty="0"/>
              <a:t>Azure Edge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7861B5-E52F-4465-AFE3-4CE1029584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636" y="-26620"/>
            <a:ext cx="9183756" cy="66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441C9D-5C45-4CD0-86CA-74500101F761}"/>
              </a:ext>
            </a:extLst>
          </p:cNvPr>
          <p:cNvSpPr txBox="1"/>
          <p:nvPr/>
        </p:nvSpPr>
        <p:spPr>
          <a:xfrm>
            <a:off x="100841" y="1056908"/>
            <a:ext cx="29258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Roboto"/>
              </a:rPr>
              <a:t>Azure Edge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 Zones are small-footprint extensions of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/>
              </a:rPr>
              <a:t>Azure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 placed in population centers that are far away from  </a:t>
            </a:r>
          </a:p>
          <a:p>
            <a:r>
              <a:rPr lang="en-US" b="1" i="0" dirty="0">
                <a:solidFill>
                  <a:srgbClr val="202124"/>
                </a:solidFill>
                <a:effectLst/>
                <a:latin typeface="Roboto"/>
              </a:rPr>
              <a:t>Azure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 regions. </a:t>
            </a:r>
          </a:p>
          <a:p>
            <a:r>
              <a:rPr lang="en-US" b="1" i="0" dirty="0">
                <a:solidFill>
                  <a:srgbClr val="202124"/>
                </a:solidFill>
                <a:effectLst/>
                <a:latin typeface="Roboto"/>
              </a:rPr>
              <a:t>Azure Edge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 Zones support VMs, containers, and a selected set of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/>
              </a:rPr>
              <a:t>Azure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 services that let you run latency-sensitive and throughput-intensive applications close to end users.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51276-2DA7-46B1-A4CC-6B639D3F90E2}"/>
              </a:ext>
            </a:extLst>
          </p:cNvPr>
          <p:cNvSpPr txBox="1"/>
          <p:nvPr/>
        </p:nvSpPr>
        <p:spPr>
          <a:xfrm>
            <a:off x="112642" y="5027226"/>
            <a:ext cx="57812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Roboto"/>
              </a:rPr>
              <a:t>Azure Edge Zone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 is a family of offerings that enables data processing close to the user. You can deploy VMs, containers, and other selected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/>
              </a:rPr>
              <a:t>Azure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 services into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/>
              </a:rPr>
              <a:t>Edge Zones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 to address the low latency and high throughput requirements of applications.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0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1B688-7DDF-40D5-A5BA-FF28E428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8" y="108027"/>
            <a:ext cx="11748104" cy="5416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A6B41-FEE8-4911-94AD-043B83C8E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" y="5451447"/>
            <a:ext cx="7776989" cy="14435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0CF340-15EF-49E7-934D-494B832062DF}"/>
              </a:ext>
            </a:extLst>
          </p:cNvPr>
          <p:cNvSpPr/>
          <p:nvPr/>
        </p:nvSpPr>
        <p:spPr>
          <a:xfrm>
            <a:off x="2219433" y="452761"/>
            <a:ext cx="1731146" cy="2006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B2FE0-83AF-49AF-8F9C-C78E70D3E3A2}"/>
              </a:ext>
            </a:extLst>
          </p:cNvPr>
          <p:cNvSpPr txBox="1"/>
          <p:nvPr/>
        </p:nvSpPr>
        <p:spPr>
          <a:xfrm>
            <a:off x="0" y="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Q3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706678-97D7-4667-ADD1-790632E9DBF3}"/>
              </a:ext>
            </a:extLst>
          </p:cNvPr>
          <p:cNvCxnSpPr/>
          <p:nvPr/>
        </p:nvCxnSpPr>
        <p:spPr>
          <a:xfrm>
            <a:off x="5804452" y="665922"/>
            <a:ext cx="11231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0E83C6-E160-4E30-8C39-3B6C9C9C1A42}"/>
              </a:ext>
            </a:extLst>
          </p:cNvPr>
          <p:cNvCxnSpPr/>
          <p:nvPr/>
        </p:nvCxnSpPr>
        <p:spPr>
          <a:xfrm>
            <a:off x="3950579" y="2219739"/>
            <a:ext cx="11231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6AC61C-90A9-4453-997F-5C183AAFC2D9}"/>
              </a:ext>
            </a:extLst>
          </p:cNvPr>
          <p:cNvCxnSpPr>
            <a:cxnSpLocks/>
          </p:cNvCxnSpPr>
          <p:nvPr/>
        </p:nvCxnSpPr>
        <p:spPr>
          <a:xfrm>
            <a:off x="5608982" y="1702904"/>
            <a:ext cx="16267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0ADA1C-3216-47F5-8D11-0BB84F906416}"/>
              </a:ext>
            </a:extLst>
          </p:cNvPr>
          <p:cNvCxnSpPr>
            <a:cxnSpLocks/>
          </p:cNvCxnSpPr>
          <p:nvPr/>
        </p:nvCxnSpPr>
        <p:spPr>
          <a:xfrm>
            <a:off x="4356652" y="1205949"/>
            <a:ext cx="1447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16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4A6B41-FEE8-4911-94AD-043B83C8E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" y="5451447"/>
            <a:ext cx="7776989" cy="1443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E74A67-6381-4E53-B9BB-55B94C89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8" y="243168"/>
            <a:ext cx="10333602" cy="5197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88D7A-A793-42A9-AC00-B013CD0C3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449" y="187283"/>
            <a:ext cx="4902452" cy="160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22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E22B7D-F728-44EC-8D35-8DCAC9ED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51315"/>
            <a:ext cx="9890618" cy="2882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F6E82-A593-4DDD-A5E5-3044218FB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09" y="3133725"/>
            <a:ext cx="10997866" cy="3621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5E68DD-B884-495D-83B9-8DAB9B76221C}"/>
              </a:ext>
            </a:extLst>
          </p:cNvPr>
          <p:cNvSpPr txBox="1"/>
          <p:nvPr/>
        </p:nvSpPr>
        <p:spPr>
          <a:xfrm>
            <a:off x="97654" y="142043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Q4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523A83-E290-4CCD-9117-8ADA94F52304}"/>
              </a:ext>
            </a:extLst>
          </p:cNvPr>
          <p:cNvCxnSpPr/>
          <p:nvPr/>
        </p:nvCxnSpPr>
        <p:spPr>
          <a:xfrm>
            <a:off x="742950" y="4124325"/>
            <a:ext cx="9267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903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2F6E82-A593-4DDD-A5E5-3044218FB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05" y="3471928"/>
            <a:ext cx="10169644" cy="3348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7A24D8-4DC6-4799-9B58-FC501EC1B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06" y="98385"/>
            <a:ext cx="11198343" cy="337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46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653</Words>
  <Application>Microsoft Office PowerPoint</Application>
  <PresentationFormat>Widescreen</PresentationFormat>
  <Paragraphs>89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Roboto</vt:lpstr>
      <vt:lpstr>Office Theme</vt:lpstr>
      <vt:lpstr>AZ-900 Workshop Part Deux</vt:lpstr>
      <vt:lpstr>PowerPoint Presentation</vt:lpstr>
      <vt:lpstr>PowerPoint Presentation</vt:lpstr>
      <vt:lpstr>Azure Regions</vt:lpstr>
      <vt:lpstr>Azure Edge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LaGrone</dc:creator>
  <cp:lastModifiedBy>Mark LaGrone</cp:lastModifiedBy>
  <cp:revision>26</cp:revision>
  <dcterms:created xsi:type="dcterms:W3CDTF">2021-03-12T18:57:13Z</dcterms:created>
  <dcterms:modified xsi:type="dcterms:W3CDTF">2021-05-23T20:16:48Z</dcterms:modified>
</cp:coreProperties>
</file>